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61" d="100"/>
          <a:sy n="61" d="100"/>
        </p:scale>
        <p:origin x="10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049C0-2035-46FC-8DC2-BEAC25BA9E5C}" type="datetimeFigureOut">
              <a:rPr lang="en-IN" smtClean="0"/>
              <a:t>01-07-2018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C1B60-E889-408A-88A4-606B57609016}" type="slidenum">
              <a:rPr lang="en-IN" smtClean="0"/>
              <a:t>‹#›</a:t>
            </a:fld>
            <a:endParaRPr lang="en-IN"/>
          </a:p>
        </p:txBody>
      </p:sp>
    </p:spTree>
    <p:extLst>
      <p:ext uri="{BB962C8B-B14F-4D97-AF65-F5344CB8AC3E}">
        <p14:creationId xmlns:p14="http://schemas.microsoft.com/office/powerpoint/2010/main" val="16082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809625" y="638175"/>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r>
              <a:rPr lang="en-US" sz="1000" dirty="0" smtClean="0">
                <a:latin typeface="Candara" pitchFamily="34" charset="0"/>
              </a:rPr>
              <a:t>.</a:t>
            </a:r>
            <a:endParaRPr lang="en-US" sz="1000" dirty="0">
              <a:latin typeface="Candara" pitchFamily="34" charset="0"/>
            </a:endParaRPr>
          </a:p>
        </p:txBody>
      </p:sp>
    </p:spTree>
    <p:extLst>
      <p:ext uri="{BB962C8B-B14F-4D97-AF65-F5344CB8AC3E}">
        <p14:creationId xmlns:p14="http://schemas.microsoft.com/office/powerpoint/2010/main" val="22727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38175"/>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483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A3AD992-4D2E-4D2E-BFE5-F3FCD570905A}"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364169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A3AD992-4D2E-4D2E-BFE5-F3FCD570905A}"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725484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A3AD992-4D2E-4D2E-BFE5-F3FCD570905A}"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208322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A3AD992-4D2E-4D2E-BFE5-F3FCD570905A}"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659171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3AD992-4D2E-4D2E-BFE5-F3FCD570905A}"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66110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A3AD992-4D2E-4D2E-BFE5-F3FCD570905A}"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335562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A3AD992-4D2E-4D2E-BFE5-F3FCD570905A}" type="datetimeFigureOut">
              <a:rPr lang="en-IN" smtClean="0"/>
              <a:t>01-07-2018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1907443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A3AD992-4D2E-4D2E-BFE5-F3FCD570905A}" type="datetimeFigureOut">
              <a:rPr lang="en-IN" smtClean="0"/>
              <a:t>01-07-2018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163357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AD992-4D2E-4D2E-BFE5-F3FCD570905A}" type="datetimeFigureOut">
              <a:rPr lang="en-IN" smtClean="0"/>
              <a:t>01-07-2018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13656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3AD992-4D2E-4D2E-BFE5-F3FCD570905A}"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358447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3AD992-4D2E-4D2E-BFE5-F3FCD570905A}"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2F018E-47FA-4530-B6FF-A62FF9494E67}" type="slidenum">
              <a:rPr lang="en-IN" smtClean="0"/>
              <a:t>‹#›</a:t>
            </a:fld>
            <a:endParaRPr lang="en-IN"/>
          </a:p>
        </p:txBody>
      </p:sp>
    </p:spTree>
    <p:extLst>
      <p:ext uri="{BB962C8B-B14F-4D97-AF65-F5344CB8AC3E}">
        <p14:creationId xmlns:p14="http://schemas.microsoft.com/office/powerpoint/2010/main" val="369863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AD992-4D2E-4D2E-BFE5-F3FCD570905A}" type="datetimeFigureOut">
              <a:rPr lang="en-IN" smtClean="0"/>
              <a:t>01-07-2018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F018E-47FA-4530-B6FF-A62FF9494E67}" type="slidenum">
              <a:rPr lang="en-IN" smtClean="0"/>
              <a:t>‹#›</a:t>
            </a:fld>
            <a:endParaRPr lang="en-IN"/>
          </a:p>
        </p:txBody>
      </p:sp>
    </p:spTree>
    <p:extLst>
      <p:ext uri="{BB962C8B-B14F-4D97-AF65-F5344CB8AC3E}">
        <p14:creationId xmlns:p14="http://schemas.microsoft.com/office/powerpoint/2010/main" val="433418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524000" y="319597"/>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562600"/>
            <a:ext cx="9144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524000" y="6310314"/>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fld id="{CED6CFFD-DBBA-4746-949E-73EE271A2E11}" type="datetimeFigureOut">
              <a:rPr lang="en-US"/>
              <a:pPr algn="ctr">
                <a:defRPr/>
              </a:pPr>
              <a:t>7/1/2018</a:t>
            </a:fld>
            <a:endParaRPr lang="en-US" dirty="0"/>
          </a:p>
        </p:txBody>
      </p:sp>
      <p:sp>
        <p:nvSpPr>
          <p:cNvPr id="13317" name="TextBox 10"/>
          <p:cNvSpPr txBox="1">
            <a:spLocks noChangeArrowheads="1"/>
          </p:cNvSpPr>
          <p:nvPr/>
        </p:nvSpPr>
        <p:spPr bwMode="auto">
          <a:xfrm>
            <a:off x="1654752" y="2648096"/>
            <a:ext cx="8845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3600" dirty="0">
                <a:solidFill>
                  <a:schemeClr val="bg1"/>
                </a:solidFill>
                <a:latin typeface="Times New Roman" panose="02020603050405020304" pitchFamily="18" charset="0"/>
                <a:cs typeface="Times New Roman" panose="02020603050405020304" pitchFamily="18" charset="0"/>
              </a:rPr>
              <a:t> University Admission System</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2400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1</a:t>
            </a:fld>
            <a:endParaRPr lang="en-US" dirty="0"/>
          </a:p>
        </p:txBody>
      </p:sp>
      <p:pic>
        <p:nvPicPr>
          <p:cNvPr id="8194" name="Picture 2" descr="P:\Users\shanmach\Deskto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688" y="6143625"/>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36888284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0" y="2590800"/>
            <a:ext cx="8229600" cy="1143000"/>
          </a:xfrm>
        </p:spPr>
        <p:txBody>
          <a:bodyPr/>
          <a:lstStyle/>
          <a:p>
            <a:r>
              <a:rPr lang="en-US" b="1" dirty="0" smtClean="0">
                <a:solidFill>
                  <a:srgbClr val="003399"/>
                </a:solidFill>
                <a:latin typeface="Times New Roman" pitchFamily="18" charset="0"/>
                <a:cs typeface="Times New Roman" pitchFamily="18" charset="0"/>
              </a:rPr>
              <a:t>Applicant Module</a:t>
            </a:r>
            <a:endParaRPr lang="en-IN" b="1" dirty="0">
              <a:solidFill>
                <a:srgbClr val="003399"/>
              </a:solidFill>
              <a:latin typeface="Times New Roman" pitchFamily="18" charset="0"/>
              <a:cs typeface="Times New Roman" pitchFamily="18" charset="0"/>
            </a:endParaRPr>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10</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627695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6781800" cy="990600"/>
          </a:xfrm>
        </p:spPr>
        <p:txBody>
          <a:bodyPr>
            <a:normAutofit/>
          </a:bodyPr>
          <a:lstStyle/>
          <a:p>
            <a:pPr lvl="0"/>
            <a:r>
              <a:rPr lang="en-IN" sz="4000" b="1" dirty="0">
                <a:solidFill>
                  <a:srgbClr val="003399"/>
                </a:solidFill>
                <a:latin typeface="Times New Roman" pitchFamily="18" charset="0"/>
                <a:cs typeface="Times New Roman" pitchFamily="18" charset="0"/>
              </a:rPr>
              <a:t>  View </a:t>
            </a:r>
            <a:r>
              <a:rPr lang="en-IN" sz="4000" b="1" dirty="0">
                <a:solidFill>
                  <a:srgbClr val="003399"/>
                </a:solidFill>
                <a:latin typeface="Times New Roman" pitchFamily="18" charset="0"/>
                <a:cs typeface="Times New Roman" pitchFamily="18" charset="0"/>
              </a:rPr>
              <a:t>programs</a:t>
            </a:r>
          </a:p>
        </p:txBody>
      </p:sp>
      <p:sp>
        <p:nvSpPr>
          <p:cNvPr id="3" name="Content Placeholder 2"/>
          <p:cNvSpPr>
            <a:spLocks noGrp="1"/>
          </p:cNvSpPr>
          <p:nvPr>
            <p:ph idx="1"/>
          </p:nvPr>
        </p:nvSpPr>
        <p:spPr>
          <a:xfrm>
            <a:off x="2238375" y="914400"/>
            <a:ext cx="7543800" cy="1295400"/>
          </a:xfrm>
        </p:spPr>
        <p:txBody>
          <a:bodyPr/>
          <a:lstStyle/>
          <a:p>
            <a:pPr marL="0" indent="0">
              <a:buNone/>
            </a:pPr>
            <a:r>
              <a:rPr lang="en-US" sz="2400" dirty="0"/>
              <a:t>	</a:t>
            </a:r>
            <a:r>
              <a:rPr lang="en-US" sz="2400" dirty="0">
                <a:latin typeface="Times New Roman" pitchFamily="18" charset="0"/>
                <a:cs typeface="Times New Roman" pitchFamily="18" charset="0"/>
              </a:rPr>
              <a:t>View </a:t>
            </a:r>
            <a:r>
              <a:rPr lang="en-US" sz="2400" dirty="0">
                <a:latin typeface="Times New Roman" pitchFamily="18" charset="0"/>
                <a:cs typeface="Times New Roman" pitchFamily="18" charset="0"/>
              </a:rPr>
              <a:t>all programs scheduled by the university</a:t>
            </a:r>
            <a:endParaRPr lang="en-IN" sz="2400"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19" t="6465" r="908" b="4526"/>
          <a:stretch/>
        </p:blipFill>
        <p:spPr>
          <a:xfrm>
            <a:off x="1895475" y="1447800"/>
            <a:ext cx="8239126" cy="4731204"/>
          </a:xfrm>
          <a:prstGeom prst="rect">
            <a:avLst/>
          </a:prstGeom>
        </p:spPr>
      </p:pic>
      <p:pic>
        <p:nvPicPr>
          <p:cNvPr id="7"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9004"/>
            <a:ext cx="2247900" cy="52659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90436C6-9494-4EEE-AB8A-B3A3B22570D2}" type="slidenum">
              <a:rPr lang="en-US" smtClean="0"/>
              <a:t>11</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680071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685800"/>
          </a:xfrm>
        </p:spPr>
        <p:txBody>
          <a:bodyPr>
            <a:normAutofit fontScale="90000"/>
          </a:bodyPr>
          <a:lstStyle/>
          <a:p>
            <a:r>
              <a:rPr lang="en-IN" b="1" dirty="0">
                <a:solidFill>
                  <a:srgbClr val="003399"/>
                </a:solidFill>
                <a:latin typeface="Times New Roman" pitchFamily="18" charset="0"/>
                <a:cs typeface="Times New Roman" pitchFamily="18" charset="0"/>
              </a:rPr>
              <a:t>Apply </a:t>
            </a:r>
            <a:r>
              <a:rPr lang="en-IN" b="1" dirty="0">
                <a:solidFill>
                  <a:srgbClr val="003399"/>
                </a:solidFill>
                <a:latin typeface="Times New Roman" pitchFamily="18" charset="0"/>
                <a:cs typeface="Times New Roman" pitchFamily="18" charset="0"/>
              </a:rPr>
              <a:t>for program</a:t>
            </a:r>
            <a:r>
              <a:rPr lang="en-IN" dirty="0">
                <a:solidFill>
                  <a:srgbClr val="003399"/>
                </a:solidFill>
                <a:latin typeface="Times New Roman" pitchFamily="18" charset="0"/>
                <a:cs typeface="Times New Roman" pitchFamily="18" charset="0"/>
              </a:rPr>
              <a:t/>
            </a:r>
            <a:br>
              <a:rPr lang="en-IN" dirty="0">
                <a:solidFill>
                  <a:srgbClr val="003399"/>
                </a:solidFill>
                <a:latin typeface="Times New Roman" pitchFamily="18" charset="0"/>
                <a:cs typeface="Times New Roman" pitchFamily="18" charset="0"/>
              </a:rPr>
            </a:br>
            <a:endParaRPr lang="en-IN" dirty="0">
              <a:solidFill>
                <a:srgbClr val="003399"/>
              </a:solidFill>
              <a:latin typeface="Times New Roman" pitchFamily="18" charset="0"/>
              <a:cs typeface="Times New Roman" pitchFamily="18" charset="0"/>
            </a:endParaRPr>
          </a:p>
        </p:txBody>
      </p:sp>
      <p:sp>
        <p:nvSpPr>
          <p:cNvPr id="3" name="Content Placeholder 2"/>
          <p:cNvSpPr>
            <a:spLocks noGrp="1"/>
          </p:cNvSpPr>
          <p:nvPr>
            <p:ph idx="1"/>
          </p:nvPr>
        </p:nvSpPr>
        <p:spPr>
          <a:xfrm>
            <a:off x="2438400" y="1066800"/>
            <a:ext cx="7543800" cy="609600"/>
          </a:xfrm>
        </p:spPr>
        <p:txBody>
          <a:bodyPr>
            <a:normAutofit fontScale="92500" lnSpcReduction="20000"/>
          </a:bodyPr>
          <a:lstStyle/>
          <a:p>
            <a:pPr marL="0" indent="0">
              <a:buNone/>
            </a:pPr>
            <a:r>
              <a:rPr lang="en-US" sz="2400" dirty="0">
                <a:latin typeface="Times New Roman" pitchFamily="18" charset="0"/>
                <a:cs typeface="Times New Roman" pitchFamily="18" charset="0"/>
              </a:rPr>
              <a:t>Apply online for a scheduled program </a:t>
            </a:r>
            <a:r>
              <a:rPr lang="en-US" sz="2400" dirty="0">
                <a:latin typeface="Times New Roman" pitchFamily="18" charset="0"/>
                <a:cs typeface="Times New Roman" pitchFamily="18" charset="0"/>
              </a:rPr>
              <a:t>of the university, by filling up the application </a:t>
            </a:r>
            <a:r>
              <a:rPr lang="en-US" sz="2400" dirty="0">
                <a:latin typeface="Times New Roman" pitchFamily="18" charset="0"/>
                <a:cs typeface="Times New Roman" pitchFamily="18" charset="0"/>
              </a:rPr>
              <a:t>form.</a:t>
            </a:r>
            <a:endParaRPr lang="en-IN" sz="2400" dirty="0">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50" r="866" b="4464"/>
          <a:stretch/>
        </p:blipFill>
        <p:spPr>
          <a:xfrm>
            <a:off x="2286001" y="1676400"/>
            <a:ext cx="7629525" cy="4505324"/>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81725"/>
            <a:ext cx="2247900" cy="5238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12</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4023374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533400"/>
          </a:xfrm>
        </p:spPr>
        <p:txBody>
          <a:bodyPr>
            <a:normAutofit fontScale="90000"/>
          </a:bodyPr>
          <a:lstStyle/>
          <a:p>
            <a:r>
              <a:rPr lang="en-IN" b="1" dirty="0">
                <a:solidFill>
                  <a:schemeClr val="accent1"/>
                </a:solidFill>
                <a:latin typeface="+mn-lt"/>
              </a:rPr>
              <a:t> </a:t>
            </a:r>
            <a:r>
              <a:rPr lang="en-IN" b="1" dirty="0">
                <a:solidFill>
                  <a:srgbClr val="003399"/>
                </a:solidFill>
                <a:latin typeface="Times New Roman" pitchFamily="18" charset="0"/>
                <a:cs typeface="Times New Roman" pitchFamily="18" charset="0"/>
              </a:rPr>
              <a:t>View </a:t>
            </a:r>
            <a:r>
              <a:rPr lang="en-IN" b="1" dirty="0">
                <a:solidFill>
                  <a:srgbClr val="003399"/>
                </a:solidFill>
                <a:latin typeface="Times New Roman" pitchFamily="18" charset="0"/>
                <a:cs typeface="Times New Roman" pitchFamily="18" charset="0"/>
              </a:rPr>
              <a:t>status</a:t>
            </a:r>
            <a:r>
              <a:rPr lang="en-IN" dirty="0">
                <a:solidFill>
                  <a:srgbClr val="003399"/>
                </a:solidFill>
                <a:latin typeface="Times New Roman" pitchFamily="18" charset="0"/>
                <a:cs typeface="Times New Roman" pitchFamily="18" charset="0"/>
              </a:rPr>
              <a:t/>
            </a:r>
            <a:br>
              <a:rPr lang="en-IN" dirty="0">
                <a:solidFill>
                  <a:srgbClr val="003399"/>
                </a:solidFill>
                <a:latin typeface="Times New Roman" pitchFamily="18" charset="0"/>
                <a:cs typeface="Times New Roman" pitchFamily="18" charset="0"/>
              </a:rPr>
            </a:br>
            <a:endParaRPr lang="en-IN" dirty="0">
              <a:solidFill>
                <a:srgbClr val="003399"/>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0" y="1219200"/>
            <a:ext cx="7543800" cy="609600"/>
          </a:xfrm>
        </p:spPr>
        <p:txBody>
          <a:bodyPr>
            <a:normAutofit/>
          </a:bodyPr>
          <a:lstStyle/>
          <a:p>
            <a:pPr marL="0" indent="0">
              <a:buNone/>
            </a:pPr>
            <a:r>
              <a:rPr lang="en-US" sz="2400" dirty="0"/>
              <a:t>    </a:t>
            </a:r>
            <a:r>
              <a:rPr lang="en-US" sz="2400" dirty="0">
                <a:latin typeface="Times New Roman" pitchFamily="18" charset="0"/>
                <a:cs typeface="Times New Roman" pitchFamily="18" charset="0"/>
              </a:rPr>
              <a:t>View </a:t>
            </a:r>
            <a:r>
              <a:rPr lang="en-US" sz="2400" dirty="0">
                <a:latin typeface="Times New Roman" pitchFamily="18" charset="0"/>
                <a:cs typeface="Times New Roman" pitchFamily="18" charset="0"/>
              </a:rPr>
              <a:t>the application status, based on the application ID. </a:t>
            </a:r>
            <a:endParaRPr lang="en-IN" sz="2400" dirty="0">
              <a:latin typeface="Times New Roman" pitchFamily="18" charset="0"/>
              <a:cs typeface="Times New Roman"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41" t="6591" r="1443" b="4318"/>
          <a:stretch/>
        </p:blipFill>
        <p:spPr>
          <a:xfrm>
            <a:off x="2200275" y="1828800"/>
            <a:ext cx="7743826" cy="4309382"/>
          </a:xfrm>
          <a:prstGeom prst="rect">
            <a:avLst/>
          </a:prstGeom>
        </p:spPr>
      </p:pic>
      <p:pic>
        <p:nvPicPr>
          <p:cNvPr id="7"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38182"/>
            <a:ext cx="2247900" cy="5674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90436C6-9494-4EEE-AB8A-B3A3B22570D2}" type="slidenum">
              <a:rPr lang="en-US" smtClean="0"/>
              <a:t>13</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520099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61" t="5994" r="261" b="3767"/>
          <a:stretch/>
        </p:blipFill>
        <p:spPr>
          <a:xfrm>
            <a:off x="2057400" y="457200"/>
            <a:ext cx="8077200" cy="56388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14</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232362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2667000"/>
            <a:ext cx="8229600" cy="1143000"/>
          </a:xfrm>
        </p:spPr>
        <p:txBody>
          <a:bodyPr/>
          <a:lstStyle/>
          <a:p>
            <a:r>
              <a:rPr lang="en-US" b="1" dirty="0" smtClean="0">
                <a:solidFill>
                  <a:srgbClr val="003399"/>
                </a:solidFill>
                <a:latin typeface="Times New Roman" pitchFamily="18" charset="0"/>
                <a:cs typeface="Times New Roman" pitchFamily="18" charset="0"/>
              </a:rPr>
              <a:t>Login Module</a:t>
            </a:r>
            <a:endParaRPr lang="en-IN" b="1" dirty="0">
              <a:solidFill>
                <a:srgbClr val="003399"/>
              </a:solidFill>
              <a:latin typeface="Times New Roman" pitchFamily="18" charset="0"/>
              <a:cs typeface="Times New Roman" pitchFamily="18" charset="0"/>
            </a:endParaRPr>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6170159"/>
            <a:ext cx="2370364" cy="5674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15</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281522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8229600" cy="1447800"/>
          </a:xfrm>
        </p:spPr>
        <p:txBody>
          <a:bodyPr>
            <a:normAutofit/>
          </a:bodyPr>
          <a:lstStyle/>
          <a:p>
            <a:r>
              <a:rPr lang="en-IN" sz="4000" b="1" dirty="0">
                <a:solidFill>
                  <a:srgbClr val="003399"/>
                </a:solidFill>
                <a:latin typeface="Times New Roman" pitchFamily="18" charset="0"/>
                <a:cs typeface="Times New Roman" pitchFamily="18" charset="0"/>
              </a:rPr>
              <a:t>Login</a:t>
            </a:r>
            <a:r>
              <a:rPr lang="en-IN" sz="4000" b="1" dirty="0">
                <a:solidFill>
                  <a:schemeClr val="accent1"/>
                </a:solidFill>
                <a:latin typeface="+mn-lt"/>
              </a:rPr>
              <a:t/>
            </a:r>
            <a:br>
              <a:rPr lang="en-IN" sz="4000" b="1" dirty="0">
                <a:solidFill>
                  <a:schemeClr val="accent1"/>
                </a:solidFill>
                <a:latin typeface="+mn-lt"/>
              </a:rPr>
            </a:br>
            <a:endParaRPr lang="en-IN" sz="4000" b="1" dirty="0">
              <a:solidFill>
                <a:schemeClr val="accent1"/>
              </a:solidFill>
              <a:latin typeface="+mn-l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681" b="4525"/>
          <a:stretch/>
        </p:blipFill>
        <p:spPr>
          <a:xfrm>
            <a:off x="1981200" y="1752600"/>
            <a:ext cx="8229600" cy="4419600"/>
          </a:xfrm>
          <a:prstGeom prst="rect">
            <a:avLst/>
          </a:prstGeom>
        </p:spPr>
      </p:pic>
      <p:sp>
        <p:nvSpPr>
          <p:cNvPr id="6" name="TextBox 5"/>
          <p:cNvSpPr txBox="1"/>
          <p:nvPr/>
        </p:nvSpPr>
        <p:spPr>
          <a:xfrm>
            <a:off x="1809750" y="1219200"/>
            <a:ext cx="7791450" cy="738664"/>
          </a:xfrm>
          <a:prstGeom prst="rect">
            <a:avLst/>
          </a:prstGeom>
          <a:noFill/>
        </p:spPr>
        <p:txBody>
          <a:bodyPr wrap="square" rtlCol="0">
            <a:spAutoFit/>
          </a:bodyPr>
          <a:lstStyle/>
          <a:p>
            <a:r>
              <a:rPr lang="en-US" sz="2400" dirty="0">
                <a:latin typeface="Times New Roman" pitchFamily="18" charset="0"/>
                <a:cs typeface="Times New Roman" pitchFamily="18" charset="0"/>
              </a:rPr>
              <a:t>                  Login </a:t>
            </a:r>
            <a:r>
              <a:rPr lang="en-US" sz="2400" dirty="0">
                <a:latin typeface="Times New Roman" pitchFamily="18" charset="0"/>
                <a:cs typeface="Times New Roman" pitchFamily="18" charset="0"/>
              </a:rPr>
              <a:t>into the system using his/her credentials.</a:t>
            </a:r>
            <a:endParaRPr lang="en-IN" sz="2400" dirty="0">
              <a:latin typeface="Times New Roman" pitchFamily="18" charset="0"/>
              <a:cs typeface="Times New Roman" pitchFamily="18" charset="0"/>
            </a:endParaRPr>
          </a:p>
          <a:p>
            <a:endParaRPr lang="en-IN" dirty="0"/>
          </a:p>
        </p:txBody>
      </p:sp>
      <p:pic>
        <p:nvPicPr>
          <p:cNvPr id="7"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B90436C6-9494-4EEE-AB8A-B3A3B22570D2}" type="slidenum">
              <a:rPr lang="en-US" smtClean="0"/>
              <a:t>16</a:t>
            </a:fld>
            <a:endParaRPr lang="en-US"/>
          </a:p>
        </p:txBody>
      </p:sp>
      <p:sp>
        <p:nvSpPr>
          <p:cNvPr id="9" name="Date Placeholder 8"/>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608798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2590800"/>
            <a:ext cx="8229600" cy="1143000"/>
          </a:xfrm>
        </p:spPr>
        <p:txBody>
          <a:bodyPr/>
          <a:lstStyle/>
          <a:p>
            <a:r>
              <a:rPr lang="en-US" b="1" dirty="0" smtClean="0">
                <a:solidFill>
                  <a:srgbClr val="003399"/>
                </a:solidFill>
                <a:latin typeface="Times New Roman" pitchFamily="18" charset="0"/>
                <a:cs typeface="Times New Roman" pitchFamily="18" charset="0"/>
              </a:rPr>
              <a:t>Admin Module</a:t>
            </a:r>
            <a:endParaRPr lang="en-IN" b="1" dirty="0">
              <a:solidFill>
                <a:srgbClr val="003399"/>
              </a:solidFill>
              <a:latin typeface="Times New Roman" pitchFamily="18" charset="0"/>
              <a:cs typeface="Times New Roman" pitchFamily="18" charset="0"/>
            </a:endParaRPr>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17</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811608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3399"/>
                </a:solidFill>
                <a:latin typeface="Times New Roman" pitchFamily="18" charset="0"/>
                <a:ea typeface="PMingLiU" pitchFamily="18" charset="-120"/>
                <a:cs typeface="Times New Roman" pitchFamily="18" charset="0"/>
              </a:rPr>
              <a:t>Admin Home Page</a:t>
            </a:r>
            <a:endParaRPr lang="en-IN" sz="4000" b="1" dirty="0">
              <a:solidFill>
                <a:srgbClr val="003399"/>
              </a:solidFill>
              <a:latin typeface="Times New Roman" pitchFamily="18" charset="0"/>
              <a:ea typeface="PMingLiU" pitchFamily="18" charset="-120"/>
              <a:cs typeface="Times New Roman" pitchFamily="18" charset="0"/>
            </a:endParaRPr>
          </a:p>
        </p:txBody>
      </p:sp>
      <p:sp>
        <p:nvSpPr>
          <p:cNvPr id="3" name="Date Placeholder 2"/>
          <p:cNvSpPr>
            <a:spLocks noGrp="1"/>
          </p:cNvSpPr>
          <p:nvPr>
            <p:ph type="dt" sz="half" idx="10"/>
          </p:nvPr>
        </p:nvSpPr>
        <p:spPr/>
        <p:txBody>
          <a:bodyPr/>
          <a:lstStyle/>
          <a:p>
            <a:r>
              <a:rPr lang="en-US" smtClean="0"/>
              <a:t>1/23/2018</a:t>
            </a:r>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18</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639" r="1477" b="4492"/>
          <a:stretch/>
        </p:blipFill>
        <p:spPr>
          <a:xfrm>
            <a:off x="1905001" y="1219200"/>
            <a:ext cx="8258175" cy="49530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50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8001000" cy="1600200"/>
          </a:xfrm>
        </p:spPr>
        <p:txBody>
          <a:bodyPr>
            <a:normAutofit/>
          </a:bodyPr>
          <a:lstStyle/>
          <a:p>
            <a:r>
              <a:rPr lang="en-IN" sz="4000" b="1" dirty="0">
                <a:solidFill>
                  <a:srgbClr val="003399"/>
                </a:solidFill>
                <a:latin typeface="Times New Roman" pitchFamily="18" charset="0"/>
                <a:cs typeface="Times New Roman" pitchFamily="18" charset="0"/>
              </a:rPr>
              <a:t>Add </a:t>
            </a:r>
            <a:r>
              <a:rPr lang="en-IN" sz="4000" b="1" dirty="0">
                <a:solidFill>
                  <a:srgbClr val="003399"/>
                </a:solidFill>
                <a:latin typeface="Times New Roman" pitchFamily="18" charset="0"/>
                <a:cs typeface="Times New Roman" pitchFamily="18" charset="0"/>
              </a:rPr>
              <a:t>program</a:t>
            </a:r>
            <a:r>
              <a:rPr lang="en-IN" dirty="0"/>
              <a:t/>
            </a:r>
            <a:br>
              <a:rPr lang="en-IN" dirty="0"/>
            </a:br>
            <a:endParaRPr lang="en-IN" dirty="0"/>
          </a:p>
        </p:txBody>
      </p:sp>
      <p:sp>
        <p:nvSpPr>
          <p:cNvPr id="3" name="Content Placeholder 2"/>
          <p:cNvSpPr>
            <a:spLocks noGrp="1"/>
          </p:cNvSpPr>
          <p:nvPr>
            <p:ph idx="1"/>
          </p:nvPr>
        </p:nvSpPr>
        <p:spPr>
          <a:xfrm>
            <a:off x="2286000" y="1143000"/>
            <a:ext cx="7543800" cy="762000"/>
          </a:xfrm>
        </p:spPr>
        <p:txBody>
          <a:bodyPr/>
          <a:lstStyle/>
          <a:p>
            <a:pPr marL="0" indent="0">
              <a:buNone/>
            </a:pPr>
            <a:r>
              <a:rPr lang="en-US" sz="2400" dirty="0">
                <a:latin typeface="Times New Roman" pitchFamily="18" charset="0"/>
                <a:cs typeface="Times New Roman" pitchFamily="18" charset="0"/>
              </a:rPr>
              <a:t>    Add </a:t>
            </a:r>
            <a:r>
              <a:rPr lang="en-US" sz="2400" dirty="0">
                <a:latin typeface="Times New Roman" pitchFamily="18" charset="0"/>
                <a:cs typeface="Times New Roman" pitchFamily="18" charset="0"/>
              </a:rPr>
              <a:t>information of the programs offer by the university</a:t>
            </a:r>
            <a:r>
              <a:rPr lang="en-US" sz="2400" dirty="0"/>
              <a:t>.</a:t>
            </a:r>
            <a:endParaRPr lang="en-IN" sz="2400"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546" y="1676400"/>
            <a:ext cx="8425454" cy="44196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19</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670285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idx="1"/>
          </p:nvPr>
        </p:nvSpPr>
        <p:spPr>
          <a:xfrm>
            <a:off x="1843088" y="1981200"/>
            <a:ext cx="6781800" cy="4243164"/>
          </a:xfrm>
        </p:spPr>
        <p:txBody>
          <a:bodyPr>
            <a:normAutofit/>
          </a:bodyPr>
          <a:lstStyle/>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Nanaiah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Bopanna</a:t>
            </a:r>
            <a:r>
              <a:rPr lang="en-US" sz="2000" dirty="0">
                <a:latin typeface="Times New Roman" panose="02020603050405020304" pitchFamily="18" charset="0"/>
                <a:cs typeface="Times New Roman" panose="02020603050405020304" pitchFamily="18" charset="0"/>
              </a:rPr>
              <a:t>( Team Leader)</a:t>
            </a:r>
          </a:p>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Shivangi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Verma</a:t>
            </a: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Nagasri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Durga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Sravani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Kancharla</a:t>
            </a: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Ameena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Baratam</a:t>
            </a: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Abhishek</a:t>
            </a:r>
            <a:r>
              <a:rPr lang="en-US" sz="2000" dirty="0">
                <a:latin typeface="Times New Roman" panose="02020603050405020304" pitchFamily="18" charset="0"/>
                <a:cs typeface="Times New Roman" panose="02020603050405020304" pitchFamily="18" charset="0"/>
              </a:rPr>
              <a:t> Thakur</a:t>
            </a:r>
          </a:p>
          <a:p>
            <a:pPr>
              <a:buClr>
                <a:srgbClr val="00B0F0"/>
              </a:buClr>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Nishtha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Paliwal</a:t>
            </a: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7"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2</a:t>
            </a:fld>
            <a:endParaRPr lang="en-US" dirty="0"/>
          </a:p>
        </p:txBody>
      </p:sp>
      <p:sp>
        <p:nvSpPr>
          <p:cNvPr id="213002" name="Title 1"/>
          <p:cNvSpPr>
            <a:spLocks/>
          </p:cNvSpPr>
          <p:nvPr/>
        </p:nvSpPr>
        <p:spPr bwMode="auto">
          <a:xfrm>
            <a:off x="1990725" y="838200"/>
            <a:ext cx="8153400" cy="715962"/>
          </a:xfrm>
          <a:prstGeom prst="rect">
            <a:avLst/>
          </a:prstGeom>
          <a:noFill/>
          <a:ln w="9525">
            <a:solidFill>
              <a:schemeClr val="tx2">
                <a:lumMod val="50000"/>
              </a:schemeClr>
            </a:solidFill>
            <a:miter lim="800000"/>
            <a:headEnd/>
            <a:tailEnd/>
          </a:ln>
        </p:spPr>
        <p:txBody>
          <a:bodyPr anchor="ctr"/>
          <a:lstStyle/>
          <a:p>
            <a:pPr eaLnBrk="0" hangingPunct="0">
              <a:lnSpc>
                <a:spcPct val="80000"/>
              </a:lnSpc>
            </a:pPr>
            <a:r>
              <a:rPr lang="en-US" sz="2800" b="1" dirty="0">
                <a:latin typeface="Times New Roman" panose="02020603050405020304" pitchFamily="18" charset="0"/>
                <a:ea typeface="+mj-ea"/>
                <a:cs typeface="Times New Roman" panose="02020603050405020304" pitchFamily="18" charset="0"/>
              </a:rPr>
              <a:t>		</a:t>
            </a:r>
            <a:r>
              <a:rPr lang="en-US" sz="4000" b="1" dirty="0">
                <a:solidFill>
                  <a:srgbClr val="003399"/>
                </a:solidFill>
                <a:latin typeface="Times New Roman" panose="02020603050405020304" pitchFamily="18" charset="0"/>
                <a:ea typeface="+mj-ea"/>
                <a:cs typeface="Times New Roman" panose="02020603050405020304" pitchFamily="18" charset="0"/>
              </a:rPr>
              <a:t>   Team Members</a:t>
            </a:r>
            <a:endParaRPr lang="en-US" sz="4000" b="1" dirty="0">
              <a:solidFill>
                <a:srgbClr val="003399"/>
              </a:solidFill>
              <a:latin typeface="Times New Roman" panose="02020603050405020304" pitchFamily="18" charset="0"/>
              <a:ea typeface="+mj-ea"/>
              <a:cs typeface="Times New Roman" panose="02020603050405020304" pitchFamily="18" charset="0"/>
            </a:endParaRPr>
          </a:p>
        </p:txBody>
      </p:sp>
      <p:pic>
        <p:nvPicPr>
          <p:cNvPr id="1026" name="Picture 2"/>
          <p:cNvPicPr>
            <a:picLocks noChangeAspect="1" noChangeArrowheads="1"/>
          </p:cNvPicPr>
          <p:nvPr/>
        </p:nvPicPr>
        <p:blipFill>
          <a:blip r:embed="rId3"/>
          <a:srcRect/>
          <a:stretch>
            <a:fillRect/>
          </a:stretch>
        </p:blipFill>
        <p:spPr bwMode="auto">
          <a:xfrm>
            <a:off x="7286625" y="2590800"/>
            <a:ext cx="1581150" cy="1085850"/>
          </a:xfrm>
          <a:prstGeom prst="rect">
            <a:avLst/>
          </a:prstGeom>
          <a:noFill/>
          <a:ln w="9525">
            <a:noFill/>
            <a:miter lim="800000"/>
            <a:headEnd/>
            <a:tailEnd/>
          </a:ln>
          <a:effectLst/>
        </p:spPr>
      </p:pic>
      <p:pic>
        <p:nvPicPr>
          <p:cNvPr id="9218" name="Picture 2" descr="P:\Users\shanmach\Deskto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6172200"/>
            <a:ext cx="2247900"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192562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152400"/>
            <a:ext cx="5772150" cy="1066800"/>
          </a:xfrm>
        </p:spPr>
        <p:txBody>
          <a:bodyPr>
            <a:normAutofit/>
          </a:bodyPr>
          <a:lstStyle/>
          <a:p>
            <a:r>
              <a:rPr lang="en-US" sz="4000" b="1" dirty="0">
                <a:solidFill>
                  <a:srgbClr val="003399"/>
                </a:solidFill>
                <a:latin typeface="Times New Roman" panose="02020603050405020304" pitchFamily="18" charset="0"/>
                <a:cs typeface="Times New Roman" panose="02020603050405020304" pitchFamily="18" charset="0"/>
              </a:rPr>
              <a:t>Project Overview</a:t>
            </a:r>
            <a:endParaRPr lang="en-US" sz="4000" b="1" dirty="0">
              <a:solidFill>
                <a:srgbClr val="003399"/>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38400" y="1600200"/>
            <a:ext cx="7543800" cy="3810000"/>
          </a:xfrm>
        </p:spPr>
        <p:txBody>
          <a:bodyPr>
            <a:normAutofit lnSpcReduction="10000"/>
          </a:bodyPr>
          <a:lstStyle/>
          <a:p>
            <a:pPr>
              <a:buFont typeface="Wingdings" pitchFamily="2" charset="2"/>
              <a:buChar char="Ø"/>
            </a:pPr>
            <a:r>
              <a:rPr lang="en-US" sz="2400" dirty="0">
                <a:latin typeface="Times New Roman" panose="02020603050405020304" pitchFamily="18" charset="0"/>
                <a:cs typeface="Times New Roman" panose="02020603050405020304" pitchFamily="18" charset="0"/>
              </a:rPr>
              <a:t>This project is aimed at developing an </a:t>
            </a:r>
            <a:r>
              <a:rPr lang="en-US" sz="2400" dirty="0">
                <a:latin typeface="Times New Roman" panose="02020603050405020304" pitchFamily="18" charset="0"/>
                <a:cs typeface="Times New Roman" panose="02020603050405020304" pitchFamily="18" charset="0"/>
              </a:rPr>
              <a:t>University Admission System(UAS), for </a:t>
            </a:r>
            <a:r>
              <a:rPr lang="en-US" sz="2400"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university, </a:t>
            </a:r>
            <a:r>
              <a:rPr lang="en-US" sz="2400" dirty="0">
                <a:latin typeface="Times New Roman" panose="02020603050405020304" pitchFamily="18" charset="0"/>
                <a:cs typeface="Times New Roman" panose="02020603050405020304" pitchFamily="18" charset="0"/>
              </a:rPr>
              <a:t>which is used by</a:t>
            </a:r>
            <a:r>
              <a:rPr lang="en-US"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p>
          <a:p>
            <a:pPr>
              <a:buFont typeface="Wingdings" pitchFamily="2" charset="2"/>
              <a:buChar char="Ø"/>
            </a:pPr>
            <a:endParaRPr lang="en-US" sz="24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Applicants</a:t>
            </a:r>
            <a:r>
              <a:rPr lang="en-US" sz="2000" dirty="0">
                <a:latin typeface="Times New Roman" panose="02020603050405020304" pitchFamily="18" charset="0"/>
                <a:cs typeface="Times New Roman" panose="02020603050405020304" pitchFamily="18" charset="0"/>
              </a:rPr>
              <a:t> to apply for a </a:t>
            </a:r>
            <a:r>
              <a:rPr lang="en-US" sz="2000" dirty="0">
                <a:latin typeface="Times New Roman" panose="02020603050405020304" pitchFamily="18" charset="0"/>
                <a:cs typeface="Times New Roman" panose="02020603050405020304" pitchFamily="18" charset="0"/>
              </a:rPr>
              <a:t>course</a:t>
            </a:r>
          </a:p>
          <a:p>
            <a:pPr lvl="1"/>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Member of Admission Committee(MAC)</a:t>
            </a:r>
            <a:r>
              <a:rPr lang="en-US" sz="2000" dirty="0">
                <a:latin typeface="Times New Roman" panose="02020603050405020304" pitchFamily="18" charset="0"/>
                <a:cs typeface="Times New Roman" panose="02020603050405020304" pitchFamily="18" charset="0"/>
              </a:rPr>
              <a:t> for accepting Applicants into the university</a:t>
            </a:r>
          </a:p>
          <a:p>
            <a:pPr lvl="1"/>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Administrator</a:t>
            </a:r>
            <a:r>
              <a:rPr lang="en-US" sz="2000" dirty="0">
                <a:latin typeface="Times New Roman" panose="02020603050405020304" pitchFamily="18" charset="0"/>
                <a:cs typeface="Times New Roman" panose="02020603050405020304" pitchFamily="18" charset="0"/>
              </a:rPr>
              <a:t> to perform administrative activities which includes managing programs, generating reports and viewing applicant list.</a:t>
            </a:r>
          </a:p>
          <a:p>
            <a:pPr lvl="1"/>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3</a:t>
            </a:fld>
            <a:endParaRPr lang="en-US" dirty="0"/>
          </a:p>
        </p:txBody>
      </p:sp>
      <p:pic>
        <p:nvPicPr>
          <p:cNvPr id="10242"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472596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914400"/>
          </a:xfrm>
        </p:spPr>
        <p:txBody>
          <a:bodyPr/>
          <a:lstStyle/>
          <a:p>
            <a:r>
              <a:rPr lang="en-US" sz="4000" b="1" dirty="0">
                <a:solidFill>
                  <a:srgbClr val="003399"/>
                </a:solidFill>
                <a:latin typeface="Times New Roman" panose="02020603050405020304" pitchFamily="18" charset="0"/>
                <a:cs typeface="Times New Roman" panose="02020603050405020304" pitchFamily="18" charset="0"/>
              </a:rPr>
              <a:t>Project </a:t>
            </a:r>
            <a:r>
              <a:rPr lang="en-US" sz="4000" b="1" dirty="0">
                <a:solidFill>
                  <a:srgbClr val="003399"/>
                </a:solidFill>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idx="1"/>
          </p:nvPr>
        </p:nvSpPr>
        <p:spPr>
          <a:xfrm>
            <a:off x="1981200" y="1676401"/>
            <a:ext cx="8229600" cy="4114800"/>
          </a:xfrm>
        </p:spPr>
        <p:txBody>
          <a:bodyPr>
            <a:normAutofit/>
          </a:bodyPr>
          <a:lstStyle/>
          <a:p>
            <a:r>
              <a:rPr lang="en-US" sz="2000" dirty="0">
                <a:latin typeface="Times New Roman" panose="02020603050405020304" pitchFamily="18" charset="0"/>
                <a:cs typeface="Times New Roman" panose="02020603050405020304" pitchFamily="18" charset="0"/>
              </a:rPr>
              <a:t>Applicants </a:t>
            </a:r>
            <a:r>
              <a:rPr lang="en-US" sz="2000" dirty="0">
                <a:latin typeface="Times New Roman" panose="02020603050405020304" pitchFamily="18" charset="0"/>
                <a:cs typeface="Times New Roman" panose="02020603050405020304" pitchFamily="18" charset="0"/>
              </a:rPr>
              <a:t>can apply for a program by </a:t>
            </a:r>
            <a:r>
              <a:rPr lang="en-US" sz="2000" dirty="0">
                <a:latin typeface="Times New Roman" panose="02020603050405020304" pitchFamily="18" charset="0"/>
                <a:cs typeface="Times New Roman" panose="02020603050405020304" pitchFamily="18" charset="0"/>
              </a:rPr>
              <a:t>filling the registration </a:t>
            </a:r>
            <a:r>
              <a:rPr lang="en-US" sz="2000" dirty="0">
                <a:latin typeface="Times New Roman" panose="02020603050405020304" pitchFamily="18" charset="0"/>
                <a:cs typeface="Times New Roman" panose="02020603050405020304" pitchFamily="18" charset="0"/>
              </a:rPr>
              <a:t>form without any login </a:t>
            </a:r>
            <a:r>
              <a:rPr lang="en-US" sz="2000" dirty="0">
                <a:latin typeface="Times New Roman" panose="02020603050405020304" pitchFamily="18" charset="0"/>
                <a:cs typeface="Times New Roman" panose="02020603050405020304" pitchFamily="18" charset="0"/>
              </a:rPr>
              <a:t>process.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Members </a:t>
            </a:r>
            <a:r>
              <a:rPr lang="en-US" sz="2000" dirty="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Admission Committee(MAC) </a:t>
            </a:r>
            <a:r>
              <a:rPr lang="en-US" sz="2000" dirty="0">
                <a:latin typeface="Times New Roman" panose="02020603050405020304" pitchFamily="18" charset="0"/>
                <a:cs typeface="Times New Roman" panose="02020603050405020304" pitchFamily="18" charset="0"/>
              </a:rPr>
              <a:t>alone will be able to view </a:t>
            </a:r>
            <a:r>
              <a:rPr lang="en-US" sz="2000" dirty="0">
                <a:latin typeface="Times New Roman" panose="02020603050405020304" pitchFamily="18" charset="0"/>
                <a:cs typeface="Times New Roman" panose="02020603050405020304" pitchFamily="18" charset="0"/>
              </a:rPr>
              <a:t>applications</a:t>
            </a:r>
            <a:r>
              <a:rPr lang="en-US" sz="2000" dirty="0">
                <a:latin typeface="Times New Roman" panose="02020603050405020304" pitchFamily="18" charset="0"/>
                <a:cs typeface="Times New Roman" panose="02020603050405020304" pitchFamily="18" charset="0"/>
              </a:rPr>
              <a:t>, approve or reject the application for a </a:t>
            </a:r>
            <a:r>
              <a:rPr lang="en-US" sz="2000" dirty="0">
                <a:latin typeface="Times New Roman" panose="02020603050405020304" pitchFamily="18" charset="0"/>
                <a:cs typeface="Times New Roman" panose="02020603050405020304" pitchFamily="18" charset="0"/>
              </a:rPr>
              <a:t>specific program and confirm applicants after providing interview date.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Only </a:t>
            </a:r>
            <a:r>
              <a:rPr lang="en-US" sz="2000" dirty="0">
                <a:latin typeface="Times New Roman" panose="02020603050405020304" pitchFamily="18" charset="0"/>
                <a:cs typeface="Times New Roman" panose="02020603050405020304" pitchFamily="18" charset="0"/>
              </a:rPr>
              <a:t>the administrator has the right to keep track of the </a:t>
            </a:r>
            <a:r>
              <a:rPr lang="en-US" sz="2000" dirty="0">
                <a:latin typeface="Times New Roman" panose="02020603050405020304" pitchFamily="18" charset="0"/>
                <a:cs typeface="Times New Roman" panose="02020603050405020304" pitchFamily="18" charset="0"/>
              </a:rPr>
              <a:t>program details and manage programs.</a:t>
            </a:r>
            <a:endParaRPr lang="en-US" sz="2000" dirty="0">
              <a:latin typeface="Times New Roman" panose="02020603050405020304" pitchFamily="18" charset="0"/>
              <a:cs typeface="Times New Roman" panose="02020603050405020304" pitchFamily="18" charset="0"/>
            </a:endParaRPr>
          </a:p>
        </p:txBody>
      </p:sp>
      <p:sp>
        <p:nvSpPr>
          <p:cNvPr id="8"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4</a:t>
            </a:fld>
            <a:endParaRPr lang="en-US" dirty="0"/>
          </a:p>
        </p:txBody>
      </p:sp>
      <p:pic>
        <p:nvPicPr>
          <p:cNvPr id="1126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488242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p:spPr>
        <p:txBody>
          <a:bodyPr>
            <a:normAutofit/>
          </a:bodyPr>
          <a:lstStyle/>
          <a:p>
            <a:r>
              <a:rPr lang="en-US" sz="4000" b="1" dirty="0">
                <a:solidFill>
                  <a:srgbClr val="003399"/>
                </a:solidFill>
                <a:latin typeface="Times New Roman" panose="02020603050405020304" pitchFamily="18" charset="0"/>
                <a:cs typeface="Times New Roman" panose="02020603050405020304" pitchFamily="18" charset="0"/>
              </a:rPr>
              <a:t>Use Case Diagram</a:t>
            </a:r>
            <a:endParaRPr lang="en-US" sz="4000" b="1" dirty="0">
              <a:solidFill>
                <a:srgbClr val="003399"/>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2476" y="1600201"/>
            <a:ext cx="6807048" cy="4525963"/>
          </a:xfrm>
        </p:spPr>
      </p:pic>
      <p:sp>
        <p:nvSpPr>
          <p:cNvPr id="6"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5</a:t>
            </a:fld>
            <a:endParaRPr lang="en-US" dirty="0"/>
          </a:p>
        </p:txBody>
      </p:sp>
      <p:pic>
        <p:nvPicPr>
          <p:cNvPr id="12290"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017636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350" y="533400"/>
            <a:ext cx="6781800" cy="838200"/>
          </a:xfrm>
        </p:spPr>
        <p:txBody>
          <a:bodyPr>
            <a:normAutofit fontScale="90000"/>
          </a:bodyPr>
          <a:lstStyle/>
          <a:p>
            <a:r>
              <a:rPr lang="en-US" b="1" dirty="0" smtClean="0">
                <a:solidFill>
                  <a:schemeClr val="accent1"/>
                </a:solidFill>
                <a:latin typeface="Times New Roman" panose="02020603050405020304" pitchFamily="18" charset="0"/>
                <a:cs typeface="Times New Roman" panose="02020603050405020304" pitchFamily="18" charset="0"/>
              </a:rPr>
              <a:t>    </a:t>
            </a:r>
            <a:r>
              <a:rPr lang="en-US" sz="4000" b="1" dirty="0">
                <a:solidFill>
                  <a:srgbClr val="003399"/>
                </a:solidFill>
                <a:latin typeface="Times New Roman" panose="02020603050405020304" pitchFamily="18" charset="0"/>
                <a:cs typeface="Times New Roman" panose="02020603050405020304" pitchFamily="18" charset="0"/>
              </a:rPr>
              <a:t>Class Relationship Diagram</a:t>
            </a:r>
            <a:endParaRPr lang="en-US" b="1" dirty="0">
              <a:solidFill>
                <a:srgbClr val="003399"/>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0" y="1676400"/>
            <a:ext cx="7543800" cy="2895600"/>
          </a:xfrm>
        </p:spPr>
        <p:txBody>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14338"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90436C6-9494-4EEE-AB8A-B3A3B22570D2}" type="slidenum">
              <a:rPr lang="en-US" smtClean="0"/>
              <a:t>6</a:t>
            </a:fld>
            <a:endParaRPr lang="en-US"/>
          </a:p>
        </p:txBody>
      </p:sp>
      <p:sp>
        <p:nvSpPr>
          <p:cNvPr id="6" name="Date Placeholder 5"/>
          <p:cNvSpPr>
            <a:spLocks noGrp="1"/>
          </p:cNvSpPr>
          <p:nvPr>
            <p:ph type="dt" sz="half" idx="10"/>
          </p:nvPr>
        </p:nvSpPr>
        <p:spPr/>
        <p:txBody>
          <a:bodyPr/>
          <a:lstStyle/>
          <a:p>
            <a:r>
              <a:rPr lang="en-US" smtClean="0"/>
              <a:t>1/23/2018</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371600"/>
            <a:ext cx="8534400" cy="4876800"/>
          </a:xfrm>
          <a:prstGeom prst="rect">
            <a:avLst/>
          </a:prstGeom>
        </p:spPr>
      </p:pic>
    </p:spTree>
    <p:extLst>
      <p:ext uri="{BB962C8B-B14F-4D97-AF65-F5344CB8AC3E}">
        <p14:creationId xmlns:p14="http://schemas.microsoft.com/office/powerpoint/2010/main" val="3629025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90800" y="533400"/>
            <a:ext cx="6781800" cy="838200"/>
          </a:xfrm>
        </p:spPr>
        <p:txBody>
          <a:bodyPr>
            <a:normAutofit/>
          </a:bodyPr>
          <a:lstStyle/>
          <a:p>
            <a:pPr algn="ctr"/>
            <a:r>
              <a:rPr lang="en-US" sz="4000" b="1" dirty="0">
                <a:solidFill>
                  <a:srgbClr val="003399"/>
                </a:solidFill>
                <a:latin typeface="Times New Roman" pitchFamily="18" charset="0"/>
                <a:cs typeface="Times New Roman" pitchFamily="18" charset="0"/>
              </a:rPr>
              <a:t>Sequence Diagram</a:t>
            </a:r>
            <a:endParaRPr lang="en-IN" sz="4000" b="1" dirty="0">
              <a:solidFill>
                <a:srgbClr val="003399"/>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1" y="6096000"/>
            <a:ext cx="2249487"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90436C6-9494-4EEE-AB8A-B3A3B22570D2}" type="slidenum">
              <a:rPr lang="en-US" smtClean="0"/>
              <a:t>7</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1776916"/>
            <a:ext cx="7543800" cy="4172533"/>
          </a:xfrm>
        </p:spPr>
      </p:pic>
    </p:spTree>
    <p:extLst>
      <p:ext uri="{BB962C8B-B14F-4D97-AF65-F5344CB8AC3E}">
        <p14:creationId xmlns:p14="http://schemas.microsoft.com/office/powerpoint/2010/main" val="1351892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2286000"/>
            <a:ext cx="8229600" cy="1676400"/>
          </a:xfrm>
        </p:spPr>
        <p:txBody>
          <a:bodyPr/>
          <a:lstStyle/>
          <a:p>
            <a:r>
              <a:rPr lang="en-US" b="1" dirty="0" smtClean="0">
                <a:solidFill>
                  <a:srgbClr val="003399"/>
                </a:solidFill>
                <a:latin typeface="Times New Roman" pitchFamily="18" charset="0"/>
                <a:cs typeface="Times New Roman" pitchFamily="18" charset="0"/>
              </a:rPr>
              <a:t>Home page</a:t>
            </a:r>
            <a:endParaRPr lang="en-IN" b="1" dirty="0">
              <a:solidFill>
                <a:srgbClr val="003399"/>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1/23/2018</a:t>
            </a:r>
            <a:endParaRPr lang="en-US"/>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8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3399"/>
                </a:solidFill>
                <a:latin typeface="Times New Roman" pitchFamily="18" charset="0"/>
                <a:cs typeface="Times New Roman" pitchFamily="18" charset="0"/>
              </a:rPr>
              <a:t>Home Page</a:t>
            </a:r>
            <a:endParaRPr lang="en-IN" sz="4000" b="1" dirty="0">
              <a:solidFill>
                <a:srgbClr val="003399"/>
              </a:solidFill>
              <a:latin typeface="Times New Roman" pitchFamily="18" charset="0"/>
              <a:cs typeface="Times New Roman"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695" t="7097" r="1273" b="4765"/>
          <a:stretch/>
        </p:blipFill>
        <p:spPr>
          <a:xfrm>
            <a:off x="2114551" y="1295400"/>
            <a:ext cx="8067675" cy="4895850"/>
          </a:xfrm>
        </p:spPr>
      </p:pic>
      <p:sp>
        <p:nvSpPr>
          <p:cNvPr id="4" name="Date Placeholder 3"/>
          <p:cNvSpPr>
            <a:spLocks noGrp="1"/>
          </p:cNvSpPr>
          <p:nvPr>
            <p:ph type="dt" sz="half" idx="10"/>
          </p:nvPr>
        </p:nvSpPr>
        <p:spPr/>
        <p:txBody>
          <a:bodyPr/>
          <a:lstStyle/>
          <a:p>
            <a:r>
              <a:rPr lang="en-US" smtClean="0"/>
              <a:t>1/23/2018</a:t>
            </a:r>
            <a:endParaRPr lang="en-US"/>
          </a:p>
        </p:txBody>
      </p:sp>
      <p:sp>
        <p:nvSpPr>
          <p:cNvPr id="5" name="Slide Number Placeholder 4"/>
          <p:cNvSpPr>
            <a:spLocks noGrp="1"/>
          </p:cNvSpPr>
          <p:nvPr>
            <p:ph type="sldNum" sz="quarter" idx="12"/>
          </p:nvPr>
        </p:nvSpPr>
        <p:spPr/>
        <p:txBody>
          <a:bodyPr/>
          <a:lstStyle/>
          <a:p>
            <a:fld id="{B90436C6-9494-4EEE-AB8A-B3A3B22570D2}" type="slidenum">
              <a:rPr lang="en-US" smtClean="0"/>
              <a:t>9</a:t>
            </a:fld>
            <a:endParaRPr lang="en-US"/>
          </a:p>
        </p:txBody>
      </p:sp>
      <p:pic>
        <p:nvPicPr>
          <p:cNvPr id="7"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6191250"/>
            <a:ext cx="24003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9765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Words>
  <Application>Microsoft Office PowerPoint</Application>
  <PresentationFormat>Widescreen</PresentationFormat>
  <Paragraphs>104</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PMingLiU</vt:lpstr>
      <vt:lpstr>Arial</vt:lpstr>
      <vt:lpstr>Calibri</vt:lpstr>
      <vt:lpstr>Calibri Light</vt:lpstr>
      <vt:lpstr>Candara</vt:lpstr>
      <vt:lpstr>Times New Roman</vt:lpstr>
      <vt:lpstr>Wingdings</vt:lpstr>
      <vt:lpstr>Office Theme</vt:lpstr>
      <vt:lpstr>PowerPoint Presentation</vt:lpstr>
      <vt:lpstr>PowerPoint Presentation</vt:lpstr>
      <vt:lpstr>Project Overview</vt:lpstr>
      <vt:lpstr>Project Overview</vt:lpstr>
      <vt:lpstr>Use Case Diagram</vt:lpstr>
      <vt:lpstr>    Class Relationship Diagram</vt:lpstr>
      <vt:lpstr>Sequence Diagram</vt:lpstr>
      <vt:lpstr>Home page</vt:lpstr>
      <vt:lpstr>Home Page</vt:lpstr>
      <vt:lpstr>Applicant Module</vt:lpstr>
      <vt:lpstr>  View programs</vt:lpstr>
      <vt:lpstr>Apply for program </vt:lpstr>
      <vt:lpstr> View status </vt:lpstr>
      <vt:lpstr>PowerPoint Presentation</vt:lpstr>
      <vt:lpstr>Login Module</vt:lpstr>
      <vt:lpstr>Login </vt:lpstr>
      <vt:lpstr>Admin Module</vt:lpstr>
      <vt:lpstr>Admin Home Page</vt:lpstr>
      <vt:lpstr>Add program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Jmd</dc:creator>
  <cp:lastModifiedBy>Jmd</cp:lastModifiedBy>
  <cp:revision>2</cp:revision>
  <dcterms:created xsi:type="dcterms:W3CDTF">2018-07-01T15:56:43Z</dcterms:created>
  <dcterms:modified xsi:type="dcterms:W3CDTF">2018-07-01T15:57:19Z</dcterms:modified>
</cp:coreProperties>
</file>